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4"/>
  </p:notesMasterIdLst>
  <p:sldIdLst>
    <p:sldId id="256" r:id="rId2"/>
    <p:sldId id="257" r:id="rId3"/>
    <p:sldId id="259" r:id="rId4"/>
    <p:sldId id="258" r:id="rId5"/>
    <p:sldId id="260" r:id="rId6"/>
    <p:sldId id="263" r:id="rId7"/>
    <p:sldId id="309" r:id="rId8"/>
    <p:sldId id="303" r:id="rId9"/>
    <p:sldId id="304" r:id="rId10"/>
    <p:sldId id="308" r:id="rId11"/>
    <p:sldId id="262" r:id="rId12"/>
    <p:sldId id="311" r:id="rId13"/>
    <p:sldId id="261" r:id="rId14"/>
    <p:sldId id="264" r:id="rId15"/>
    <p:sldId id="265" r:id="rId16"/>
    <p:sldId id="267" r:id="rId17"/>
    <p:sldId id="268" r:id="rId18"/>
    <p:sldId id="313" r:id="rId19"/>
    <p:sldId id="312" r:id="rId20"/>
    <p:sldId id="270" r:id="rId21"/>
    <p:sldId id="314" r:id="rId22"/>
    <p:sldId id="271" r:id="rId23"/>
    <p:sldId id="316" r:id="rId24"/>
    <p:sldId id="272" r:id="rId25"/>
    <p:sldId id="273" r:id="rId26"/>
    <p:sldId id="280" r:id="rId27"/>
    <p:sldId id="279" r:id="rId28"/>
    <p:sldId id="278" r:id="rId29"/>
    <p:sldId id="277" r:id="rId30"/>
    <p:sldId id="281" r:id="rId31"/>
    <p:sldId id="307" r:id="rId32"/>
    <p:sldId id="317" r:id="rId33"/>
    <p:sldId id="266" r:id="rId34"/>
    <p:sldId id="269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293" r:id="rId46"/>
    <p:sldId id="295" r:id="rId47"/>
    <p:sldId id="296" r:id="rId48"/>
    <p:sldId id="297" r:id="rId49"/>
    <p:sldId id="298" r:id="rId50"/>
    <p:sldId id="300" r:id="rId51"/>
    <p:sldId id="301" r:id="rId52"/>
    <p:sldId id="302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80" d="100"/>
          <a:sy n="80" d="100"/>
        </p:scale>
        <p:origin x="-9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64CF1B-ECB2-4759-8F06-389B13FFAA2A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CB579-32C9-4CCA-B9AD-7FC7773318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557BF-62BF-49AA-8172-6DD303336FE8}" type="datetime1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2317F-ED4C-4FB6-B5E5-6AAD72776D08}" type="datetime1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9540-C078-4AFF-A661-2A7D5B30B03C}" type="datetime1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EE88-2762-470F-B7B5-9953C0FD613B}" type="datetime1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95F45-4A1B-4978-BF03-10267404E10A}" type="datetime1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43378-F793-46C3-922C-B498C891641B}" type="datetime1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97D7-6F8B-4971-9919-013D22161FD1}" type="datetime1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4CAEA-4B50-4755-9042-D6E03EE243C3}" type="datetime1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3208B-C082-48B9-9C67-FC60F13AFDC7}" type="datetime1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41425-B449-4CD3-9EC8-A3EC2678100B}" type="datetime1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E5BA0-9012-4414-B9E2-D41EE102C4F4}" type="datetime1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5470DFC-EEE7-4AE6-925D-E7918D18E3A7}" type="datetime1">
              <a:rPr lang="en-US" smtClean="0"/>
              <a:pPr/>
              <a:t>9/3/2023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AC35BD7-81ED-4096-BB24-7FE10E8A71D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2715158"/>
          </a:xfrm>
        </p:spPr>
        <p:txBody>
          <a:bodyPr>
            <a:noAutofit/>
          </a:bodyPr>
          <a:lstStyle/>
          <a:p>
            <a:r>
              <a:rPr lang="sr-Cyrl-RS" sz="36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Индустријска фармација са козметологијом</a:t>
            </a:r>
            <a:r>
              <a:rPr lang="en-US" sz="36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6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Фармацеутско технолошке операције у фармацеутској индустрији (филтрација)</a:t>
            </a:r>
            <a:r>
              <a:rPr lang="sr-Cyrl-RS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Cyrl-RS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Cyrl-RS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ФИЛТРАЦИЈА</a:t>
            </a:r>
            <a:endParaRPr lang="en-US" sz="28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1720" y="4725144"/>
            <a:ext cx="6400800" cy="1752600"/>
          </a:xfrm>
        </p:spPr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доц.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др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Аница Петровић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7" name="Content Placeholder 6" descr="WP_20181019_14_07_10_Pr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22912" y="1644208"/>
            <a:ext cx="5225768" cy="4824536"/>
          </a:xfrm>
        </p:spPr>
      </p:pic>
      <p:pic>
        <p:nvPicPr>
          <p:cNvPr id="43009" name="Picture 1" descr="D:\Users\Anica Petković\Desktop\kozmetologija\buchner funne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284984"/>
            <a:ext cx="3464272" cy="2572222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467544" y="548680"/>
            <a:ext cx="80648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Када се изводи филтрација у </a:t>
            </a:r>
            <a:r>
              <a:rPr lang="sr-Cyrl-RS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малим количинама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користи се </a:t>
            </a:r>
            <a:r>
              <a:rPr lang="en-US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Buchner-</a:t>
            </a:r>
            <a:r>
              <a:rPr lang="sr-Cyrl-RS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ов левак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76672"/>
            <a:ext cx="8424936" cy="604867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Брзина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филтрације зависи од:</a:t>
            </a:r>
          </a:p>
          <a:p>
            <a:pPr algn="just">
              <a:buClr>
                <a:srgbClr val="002060"/>
              </a:buClr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Расположиве површине (А)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односно промера порозног дела левка (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Buchner-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ов левак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>
              <a:buClr>
                <a:srgbClr val="002060"/>
              </a:buClr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Разлике притисака дуж филтра (</a:t>
            </a:r>
            <a:r>
              <a:rPr lang="el-GR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P)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– ова разлика зависи од висине стуба суспензије и опада када ниво стуба опада. Притисак се може повећати ако се боца повеже са вакуумом.</a:t>
            </a:r>
          </a:p>
          <a:p>
            <a:pPr algn="just">
              <a:buClr>
                <a:srgbClr val="002060"/>
              </a:buClr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Вискозитета филтрата 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µ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- већи вискозитет -спорији процес</a:t>
            </a:r>
          </a:p>
          <a:p>
            <a:pPr algn="just">
              <a:buClr>
                <a:srgbClr val="002060"/>
              </a:buClr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Дебљине колача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(l)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- дебљи колач – спорија филтрација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76672"/>
            <a:ext cx="8424936" cy="604867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Сви ови фактори се повезују преко Дарсијеве једначине 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Darcy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None/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1916832"/>
            <a:ext cx="2476610" cy="1224136"/>
          </a:xfrm>
          <a:prstGeom prst="rect">
            <a:avLst/>
          </a:prstGeom>
          <a:noFill/>
        </p:spPr>
      </p:pic>
      <p:cxnSp>
        <p:nvCxnSpPr>
          <p:cNvPr id="7" name="Straight Arrow Connector 6"/>
          <p:cNvCxnSpPr/>
          <p:nvPr/>
        </p:nvCxnSpPr>
        <p:spPr>
          <a:xfrm flipH="1">
            <a:off x="2627784" y="3284984"/>
            <a:ext cx="68400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27584" y="4077072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Волумен филтрата по јединици времена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427984" y="2348880"/>
            <a:ext cx="828000" cy="23762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427984" y="4869160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Константа пермеабилитета колача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476672"/>
            <a:ext cx="8712968" cy="5832648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  <a:buNone/>
            </a:pP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КОМПРЕСИБИЛНОСТ КОЛАЧА</a:t>
            </a:r>
          </a:p>
          <a:p>
            <a:pPr algn="just">
              <a:buClr>
                <a:srgbClr val="002060"/>
              </a:buClr>
            </a:pP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Филтрат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протиче кроз колач кроз мрежицу капилара које формирају празни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простори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Уколико је притисак на колач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превелики,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празни простор може да се смањи (смањује се порозност колача), настаје компресибилни колач. Долази до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смањења брзине </a:t>
            </a:r>
            <a:r>
              <a:rPr lang="sr-Cyrl-RS" sz="2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филтрације</a:t>
            </a:r>
            <a:endParaRPr lang="en-US" sz="25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Пример: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филтрација алуминијум хидроксида</a:t>
            </a: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907704" y="3764396"/>
            <a:ext cx="6768752" cy="2553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640960" cy="6192688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Методе за повећање брзине филтрације</a:t>
            </a:r>
          </a:p>
          <a:p>
            <a:pPr algn="just">
              <a:buNone/>
            </a:pPr>
            <a:endParaRPr lang="sr-Cyrl-RS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None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Повећање пермеабилитета колача (филтерски додаци, помоћни филтри)</a:t>
            </a:r>
          </a:p>
          <a:p>
            <a:pPr marL="514350" indent="-514350" algn="just">
              <a:buNone/>
            </a:pPr>
            <a:endParaRPr lang="sr-Cyrl-RS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Филтерски додаци делују као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помоћни филтри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који формирају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филтерски колач порозне природе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514350" indent="-514350"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Мешају се са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суспензијом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која треба да се филтрира.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Колоидалне честице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склоне компресији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адсорбују на филтерски додатак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 спречавају настанак компресибилног колача.</a:t>
            </a:r>
          </a:p>
          <a:p>
            <a:pPr marL="514350" indent="-514350"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Као филтерски додаци користе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дијатомејска земља и</a:t>
            </a:r>
          </a:p>
          <a:p>
            <a:pPr marL="514350" indent="-514350" algn="just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перлит.</a:t>
            </a:r>
          </a:p>
          <a:p>
            <a:pPr marL="514350" indent="-514350" algn="just">
              <a:buNone/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Clr>
                <a:srgbClr val="002060"/>
              </a:buClr>
              <a:buAutoNum type="arabicPeriod" startAt="2"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Повећање површине расположиве за филтрацију</a:t>
            </a:r>
          </a:p>
          <a:p>
            <a:pPr marL="514350" indent="-514350" algn="just">
              <a:buNone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Постиже се коришћењем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већих филтера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или већег броја</a:t>
            </a:r>
          </a:p>
          <a:p>
            <a:pPr marL="514350" indent="-514350" algn="just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малих јединица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за филтрацију паралелно постављених.</a:t>
            </a:r>
          </a:p>
          <a:p>
            <a:pPr marL="514350" indent="-514350">
              <a:buAutoNum type="arabicPeriod" startAt="2"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892480" cy="6408712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sr-Cyrl-RS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   Повећање разлике </a:t>
            </a:r>
            <a:r>
              <a:rPr lang="sr-Cyrl-RS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притисака дуж колача</a:t>
            </a:r>
            <a:endParaRPr lang="sr-Cyrl-RS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Користи се вакуум -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ротациони вакуум филтер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None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Најчешће примењивана метода је рад под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повишеним притиском</a:t>
            </a:r>
          </a:p>
          <a:p>
            <a:pPr algn="just">
              <a:buNone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тако да се суспензија пумпа у филтер под притиском.</a:t>
            </a:r>
          </a:p>
          <a:p>
            <a:pPr algn="just">
              <a:buNone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Већина индустријских уређаја за филтрацију ради под повишеним</a:t>
            </a:r>
          </a:p>
          <a:p>
            <a:pPr algn="just">
              <a:buNone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притиском при чему је притисак ограничен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пумпом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способношћу</a:t>
            </a:r>
          </a:p>
          <a:p>
            <a:pPr algn="just">
              <a:buNone/>
            </a:pP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филтра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да издржи тај притисак.</a:t>
            </a:r>
          </a:p>
          <a:p>
            <a:pPr algn="just">
              <a:buNone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Започиње се умереним притиском који се повећава како</a:t>
            </a:r>
          </a:p>
          <a:p>
            <a:pPr algn="just">
              <a:buNone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филтрација напредује и ствара се све већи колач.</a:t>
            </a:r>
          </a:p>
          <a:p>
            <a:pPr algn="just">
              <a:buNone/>
            </a:pPr>
            <a:r>
              <a:rPr lang="sr-Cyrl-RS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	  Смањење вискозитета материјала за филтрацију</a:t>
            </a:r>
          </a:p>
          <a:p>
            <a:pPr algn="just">
              <a:buNone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Вискозитет се може смањити загревањем. У пракси </a:t>
            </a:r>
          </a:p>
          <a:p>
            <a:pPr algn="just">
              <a:buNone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извесни филтри, као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филтер пресе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имају дупликаторе који се</a:t>
            </a:r>
          </a:p>
          <a:p>
            <a:pPr algn="just">
              <a:buNone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загревају воденом паром.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Није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примењљив ако је материјал</a:t>
            </a:r>
          </a:p>
          <a:p>
            <a:pPr algn="just">
              <a:buNone/>
            </a:pP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термолабилан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sr-Cyrl-RS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	  Смањење дебљине колача -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код ротационог вакуум филтра</a:t>
            </a:r>
          </a:p>
          <a:p>
            <a:pPr algn="just">
              <a:buNone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специјалан нож стално струже површнске слојеве колача.</a:t>
            </a:r>
          </a:p>
          <a:p>
            <a:pPr>
              <a:buNone/>
            </a:pP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Индустријски филтри и технике филтрације</a:t>
            </a:r>
            <a:endParaRPr lang="en-US" sz="4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548680"/>
            <a:ext cx="8712968" cy="61206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Филтер пресе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	Уређај са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дисконтинуираним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радом. Састоји се из серије плоча и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рамова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који су фиксирани уз помоћ крајњих плоча и завртња што омогућава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примену притиска.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Притисак може достићи 20 бара. Суспензија пуни сваки рам.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Филтрат пролази кроз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филтер платно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и излази напоље кроз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славину</a:t>
            </a:r>
            <a:endParaRPr lang="en-GB" sz="2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5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Content Placeholder 4" descr="WP_20181022_10_42_36_Pr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3275856" y="3434916"/>
            <a:ext cx="5868144" cy="34230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548680"/>
            <a:ext cx="8712968" cy="61206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Филтер пресе</a:t>
            </a:r>
          </a:p>
          <a:p>
            <a:pPr algn="just">
              <a:buClr>
                <a:srgbClr val="002060"/>
              </a:buClr>
              <a:buNone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GB" sz="2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Постоје мале лабораторијске филтер пресе где је површина 	једне плоче 100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sz="25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и велике и до неколико метара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Користе се за суспензије које садрже мање од 5 % чврсте фазе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Погодне за одвајање </a:t>
            </a:r>
            <a:r>
              <a:rPr lang="sr-Cyrl-RS" sz="2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скупих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супстанци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 током производње – скупљање</a:t>
            </a:r>
            <a:r>
              <a:rPr lang="en-GB" sz="25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Clr>
                <a:srgbClr val="002060"/>
              </a:buClr>
              <a:buFont typeface="Arial" pitchFamily="34" charset="0"/>
              <a:buChar char="•"/>
            </a:pP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 бизмутових соли, </a:t>
            </a:r>
            <a:endParaRPr lang="en-GB" sz="2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  <a:buFont typeface="Arial" pitchFamily="34" charset="0"/>
              <a:buChar char="•"/>
            </a:pP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исталожених антитоксина </a:t>
            </a:r>
            <a:endParaRPr lang="en-GB" sz="2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  <a:buFont typeface="Arial" pitchFamily="34" charset="0"/>
              <a:buChar char="•"/>
            </a:pP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одвајање исталожених протеина од течности која садржи инсулин</a:t>
            </a:r>
          </a:p>
          <a:p>
            <a:pPr algn="just">
              <a:buNone/>
            </a:pPr>
            <a:endParaRPr lang="en-US" sz="25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1" descr="D:\Users\Anica Petković\Desktop\kozmetologija\filter pre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63367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Филтрација 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Филтрација – операција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раздвајања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нерастворне чврсте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материје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од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флуида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уз помоћ неког порозног медијума који задржава чврсту материју, али пропушта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флуид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Флуид подразумева течност или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гас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 фармацеутској индустрији најчешће је реч о раздвајању чврсте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материје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од </a:t>
            </a:r>
            <a:r>
              <a:rPr lang="sr-Cyrl-R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течности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51520" y="404664"/>
            <a:ext cx="8712968" cy="6120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Cyrl-RS" sz="25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Истискивање под</a:t>
            </a:r>
            <a:r>
              <a:rPr kumimoji="0" lang="sr-Cyrl-RS" sz="25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притиском (цеђење)</a:t>
            </a:r>
            <a:endParaRPr kumimoji="0" lang="sr-Cyrl-RS" sz="25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sr-Cyrl-RS" sz="2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Користи</a:t>
            </a:r>
            <a:r>
              <a:rPr kumimoji="0" lang="sr-Cyrl-RS" sz="25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се да о</a:t>
            </a:r>
            <a:r>
              <a:rPr kumimoji="0" lang="sr-Cyrl-RS" sz="2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двоји </a:t>
            </a:r>
            <a:r>
              <a:rPr kumimoji="0" lang="sr-Cyrl-RS" sz="25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течност</a:t>
            </a:r>
            <a:r>
              <a:rPr kumimoji="0" lang="sr-Cyrl-RS" sz="25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од неког порозног, </a:t>
            </a:r>
            <a:r>
              <a:rPr kumimoji="0" lang="sr-Cyrl-RS" sz="25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апсорптивног </a:t>
            </a:r>
            <a:r>
              <a:rPr kumimoji="0" lang="sr-Cyrl-RS" sz="25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материјала</a:t>
            </a:r>
            <a:r>
              <a:rPr kumimoji="0" lang="en-GB" sz="25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sr-Cyrl-RS" sz="2500" b="0" i="0" u="none" strike="noStrike" kern="1200" cap="none" spc="0" normalizeH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Примена: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sr-Cyrl-RS" sz="25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добијање </a:t>
            </a:r>
            <a:r>
              <a:rPr kumimoji="0" lang="sr-Cyrl-RS" sz="25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масних уља </a:t>
            </a:r>
            <a:r>
              <a:rPr kumimoji="0" lang="sr-Cyrl-RS" sz="25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из масних биљних дрога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Cyrl-RS" sz="2500" baseline="0" dirty="0">
                <a:latin typeface="Times New Roman" pitchFamily="18" charset="0"/>
                <a:cs typeface="Times New Roman" pitchFamily="18" charset="0"/>
              </a:rPr>
              <a:t>зрада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екстраката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тинктура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где се екстрахована течност задржава у дроги и треба да буде истиснута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Cyrl-RS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Хидрауличне пресе (веће)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sr-Cyrl-RS" sz="2500" b="1" dirty="0" smtClean="0">
                <a:latin typeface="Times New Roman" pitchFamily="18" charset="0"/>
                <a:cs typeface="Times New Roman" pitchFamily="18" charset="0"/>
              </a:rPr>
              <a:t>Преса за тиктуре (мање)</a:t>
            </a:r>
            <a:endParaRPr kumimoji="0" lang="sr-Cyrl-RS" sz="2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35841" name="Picture 1" descr="D:\Users\Anica Petković\Desktop\kozmetologija\hidraul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437112"/>
            <a:ext cx="3116833" cy="2301061"/>
          </a:xfrm>
          <a:prstGeom prst="rect">
            <a:avLst/>
          </a:prstGeom>
          <a:noFill/>
        </p:spPr>
      </p:pic>
      <p:pic>
        <p:nvPicPr>
          <p:cNvPr id="35842" name="Picture 2" descr="D:\Users\Anica Petković\Desktop\kozmetologija\Red-Tincture-Pre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789040"/>
            <a:ext cx="4169625" cy="29847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51520" y="404664"/>
            <a:ext cx="8712968" cy="6120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Cyrl-RS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Вакуум </a:t>
            </a:r>
            <a:r>
              <a:rPr lang="sr-Cyrl-RS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филтри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sr-Cyrl-RS" sz="2500" b="1" dirty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Cyrl-RS" sz="25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Вакуум филтри са порозним цевима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Tx/>
              <a:buChar char="-"/>
              <a:tabLst/>
              <a:defRPr/>
            </a:pP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Састоје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се од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цилиндричних порозних цеви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који се зароне у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суспензију</a:t>
            </a:r>
            <a:endParaRPr lang="en-US" sz="2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Tx/>
              <a:buChar char="-"/>
              <a:tabLst/>
              <a:defRPr/>
            </a:pP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филтрат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уз помоћ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вакуума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протиче навише кроз порозан зид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цеви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Tx/>
              <a:buChar char="-"/>
              <a:tabLst/>
              <a:defRPr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илтрациона погача се образује на спољашњој страни цеви</a:t>
            </a:r>
          </a:p>
          <a:p>
            <a:pPr marL="342900" indent="-342900" algn="just">
              <a:spcBef>
                <a:spcPct val="20000"/>
              </a:spcBef>
              <a:buClr>
                <a:srgbClr val="002060"/>
              </a:buClr>
              <a:buFontTx/>
              <a:buChar char="-"/>
              <a:defRPr/>
            </a:pP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Погодан за </a:t>
            </a:r>
            <a:r>
              <a:rPr lang="sr-Cyrl-RS" sz="2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суспензије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 са малим садржајем чврсте фазе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tabLst/>
              <a:defRPr/>
            </a:pP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51520" y="404664"/>
            <a:ext cx="8712968" cy="6120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Cyrl-RS" sz="25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Ротациони вакуум </a:t>
            </a:r>
            <a:r>
              <a:rPr kumimoji="0" lang="sr-Cyrl-RS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филтри (добошасти филтри)</a:t>
            </a:r>
            <a:endParaRPr lang="sr-Cyrl-RS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sr-Cyrl-RS" sz="25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Уређај са </a:t>
            </a:r>
            <a:r>
              <a:rPr kumimoji="0" lang="sr-Cyrl-RS" sz="25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континуираним</a:t>
            </a:r>
            <a:r>
              <a:rPr kumimoji="0" lang="sr-Cyrl-RS" sz="25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радом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Погодан за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суспензије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које садрже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већи проценат талога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(15-30%)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и чија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је укупна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количина већа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јер се не губи време на заустављање процеса због отклањања талога и прања уређаја (као код уређаја са дисконтинуираним радом).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sr-Cyrl-RS" sz="25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Код</a:t>
            </a:r>
            <a:r>
              <a:rPr kumimoji="0" lang="sr-Cyrl-RS" sz="25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sr-Cyrl-RS" sz="25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концентрованих суспензија </a:t>
            </a:r>
            <a:r>
              <a:rPr kumimoji="0" lang="sr-Cyrl-RS" sz="25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талог који се формира током филтрације се </a:t>
            </a:r>
            <a:r>
              <a:rPr kumimoji="0" lang="sr-Cyrl-RS" sz="25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континуирано уклања.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Најстарији и најпознатији је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добошасти вакуум филтер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Примена у фармацеутској производњи: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Cyrl-RS" sz="2500" baseline="0" dirty="0">
                <a:latin typeface="Times New Roman" pitchFamily="18" charset="0"/>
                <a:cs typeface="Times New Roman" pitchFamily="18" charset="0"/>
              </a:rPr>
              <a:t>	За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одвајање калцијум-карбоната, магнезијум-карбоната, скроба и ферментационе течности од мицелијума при производњи антибиотика.</a:t>
            </a:r>
            <a:endParaRPr lang="sr-Cyrl-RS" sz="2500" baseline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51520" y="404664"/>
            <a:ext cx="8712968" cy="6120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Cyrl-RS" sz="25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Ротациони вакуум филтри</a:t>
            </a:r>
            <a:endParaRPr lang="sr-Cyrl-RS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астоји се из два концентрично постављена цилиндра са просторима који су радијално издељени на зоне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sr-Cyrl-RS" sz="2500" baseline="0" dirty="0" smtClean="0">
                <a:latin typeface="Times New Roman" pitchFamily="18" charset="0"/>
                <a:cs typeface="Times New Roman" pitchFamily="18" charset="0"/>
              </a:rPr>
              <a:t>Спољашњи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 цилиндар је пресвучен филтер платном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ru-RU" sz="2500" baseline="0" dirty="0" smtClean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sr-Cyrl-RS" sz="2500" baseline="0" dirty="0" smtClean="0">
                <a:latin typeface="Times New Roman" pitchFamily="18" charset="0"/>
                <a:cs typeface="Times New Roman" pitchFamily="18" charset="0"/>
              </a:rPr>
              <a:t>илиндар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 се урања у суспензију која се филтрира и хомогено меша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У с</a:t>
            </a:r>
            <a:r>
              <a:rPr lang="sr-Cyrl-RS" sz="2500" baseline="0" dirty="0" smtClean="0">
                <a:latin typeface="Times New Roman" pitchFamily="18" charset="0"/>
                <a:cs typeface="Times New Roman" pitchFamily="18" charset="0"/>
              </a:rPr>
              <a:t>егменту где се врши филтрација,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 примењује се вакум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ru-RU" sz="2500" baseline="0" dirty="0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sr-Cyrl-RS" sz="2500" baseline="0" dirty="0" smtClean="0">
                <a:latin typeface="Times New Roman" pitchFamily="18" charset="0"/>
                <a:cs typeface="Times New Roman" pitchFamily="18" charset="0"/>
              </a:rPr>
              <a:t>илтрат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 се усисава у унутрашњост цилиндра а колач остаје са спољашње стране док траје вакуум</a:t>
            </a:r>
            <a:endParaRPr lang="sr-Cyrl-RS" sz="2500" baseline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34817" name="Picture 1" descr="D:\Users\Anica Petković\Desktop\kozmetologija\p_93_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3951058"/>
            <a:ext cx="2618656" cy="1963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51520" y="404664"/>
            <a:ext cx="5904656" cy="61206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Cyrl-RS" sz="25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Центрифугални филтри</a:t>
            </a:r>
            <a:endParaRPr lang="sr-Cyrl-RS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Примена у фармацеутској производњи: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Cyrl-RS" sz="2500" baseline="0" dirty="0">
                <a:latin typeface="Times New Roman" pitchFamily="18" charset="0"/>
                <a:cs typeface="Times New Roman" pitchFamily="18" charset="0"/>
              </a:rPr>
              <a:t>	За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одвајање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кристалних супстанци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као што је аспирин од матичне течности приликом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синтезе</a:t>
            </a: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Одваја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се чврста супстанца од течности под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утицајем </a:t>
            </a:r>
            <a:r>
              <a:rPr lang="sr-Cyrl-RS" sz="2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центрифугалне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силе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Уређај се састоји из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перфориране корпе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или бубња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који </a:t>
            </a:r>
            <a:r>
              <a:rPr lang="sr-Cyrl-RS" sz="2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ротира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и који је са унутрашње стране обложен </a:t>
            </a:r>
            <a:r>
              <a:rPr lang="sr-Cyrl-RS" sz="2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филтер платном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Суспензија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улази у центрифугу кроз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цев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центрифугални ефекат гура филтрат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кроз платно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и перфорације на корпи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у спољашњи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простор према </a:t>
            </a:r>
            <a:r>
              <a:rPr lang="sr-Cyrl-RS" sz="2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излазу</a:t>
            </a:r>
            <a:endParaRPr lang="sr-Cyrl-RS" sz="2500" baseline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4000" b="1" i="1" dirty="0">
                <a:solidFill>
                  <a:srgbClr val="002060"/>
                </a:solidFill>
              </a:rPr>
              <a:t>Мембранска филтрација</a:t>
            </a:r>
            <a:endParaRPr lang="en-US" sz="4000" i="1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0" y="260648"/>
            <a:ext cx="8712968" cy="6120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Мембрански филтри у фармацеутској индустрији налазе примену за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отклањање ситних честица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микрофилтрацији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, за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ултрафилтрацију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реверсну </a:t>
            </a:r>
            <a:r>
              <a:rPr lang="sr-Cyrl-RS" sz="2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осмозу</a:t>
            </a:r>
            <a:endParaRPr lang="sr-Cyrl-RS" sz="25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Међутим, највећа примена је у производњи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стерилних раствора термолабилних </a:t>
            </a:r>
            <a:r>
              <a:rPr lang="sr-Cyrl-RS" sz="2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супстанци</a:t>
            </a:r>
            <a:endParaRPr lang="sr-Cyrl-RS" sz="25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У стерилној микрофилтрацији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микроорганизми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се отклањају као било које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чврсте честице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, а не уништавају се као код термичке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стерилизације</a:t>
            </a: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Мембрански филтри су филтри израђени од различитих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полимера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, одређене структуре и величине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пора</a:t>
            </a: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Њихов развој је почео 1900. године када је почела и индустријска производња лекова за парентералну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примену</a:t>
            </a: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До краја шездесетих година прошлог века мембрански филтери промера пора од 0,45 µ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сматрали су се ,,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стерилишућим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филтерима</a:t>
            </a: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Међутим то је оспорено и ФДА је констатовала да тек филтер финијих пора од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0,22 µ</a:t>
            </a:r>
            <a:r>
              <a:rPr lang="en-U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ефикасно задржава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микроорганизме</a:t>
            </a: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Микроорганизам који је прихваћен као стандард биолошког оптерећења за квалификацију стерилишућих мембранских филтера је </a:t>
            </a:r>
            <a:r>
              <a:rPr lang="en-US" sz="25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Pseudomonas </a:t>
            </a:r>
            <a:r>
              <a:rPr lang="en-US" sz="25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diminuta</a:t>
            </a:r>
            <a:r>
              <a:rPr lang="en-US" sz="25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500" i="1" dirty="0" err="1">
                <a:latin typeface="Times New Roman" pitchFamily="18" charset="0"/>
                <a:cs typeface="Times New Roman" pitchFamily="18" charset="0"/>
              </a:rPr>
              <a:t>Brevundimonas</a:t>
            </a:r>
            <a:r>
              <a:rPr lang="en-US" sz="25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i="1" dirty="0" err="1">
                <a:latin typeface="Times New Roman" pitchFamily="18" charset="0"/>
                <a:cs typeface="Times New Roman" pitchFamily="18" charset="0"/>
              </a:rPr>
              <a:t>diminuta</a:t>
            </a:r>
            <a:r>
              <a:rPr lang="en-US" sz="25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sr-Cyrl-RS" sz="2500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ФДА је уврстила способност задржавања овог микроорганизма  за дефинисање стерилишућег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филтера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496944" cy="61206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Структура мембранских филт</a:t>
            </a:r>
            <a:r>
              <a:rPr lang="en-US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RS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</a:t>
            </a:r>
            <a:endParaRPr lang="sr-Cyrl-RS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Мембрански филтери су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танке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јаке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хомогене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микропоорзне мембране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направљене од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полимерних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материјала</a:t>
            </a:r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Углавном се израђују од полимерних материјала као што су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целулозни </a:t>
            </a:r>
            <a:r>
              <a:rPr lang="sr-Cyrl-RS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естри</a:t>
            </a:r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Основна карактеристика је порозна структура мембране јер поре заузимају 80-85% запремине филтера.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Величина пора и остале физичке особине мембране зависе од пажљиве контроле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услова израде, мешања и од састава компонената матрикса </a:t>
            </a:r>
            <a:r>
              <a:rPr lang="sr-Cyrl-RS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полимера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29697" name="Picture 1" descr="D:\Users\Anica Petković\Desktop\kozmetologija\images.jf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5013176"/>
            <a:ext cx="2416676" cy="1531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476672"/>
            <a:ext cx="8219256" cy="5832648"/>
          </a:xfrm>
        </p:spPr>
        <p:txBody>
          <a:bodyPr>
            <a:normAutofit/>
          </a:bodyPr>
          <a:lstStyle/>
          <a:p>
            <a:pPr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Број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пора по јединици површине мембране назива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густина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пора. Обично је од 10</a:t>
            </a:r>
            <a:r>
              <a:rPr lang="sr-Cyrl-RS" baseline="30000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до 10</a:t>
            </a:r>
            <a:r>
              <a:rPr lang="sr-Cyrl-RS" baseline="3000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Величина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пора мембранских филтера који се користе у фармацији се најчешће креће од 0,1 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до 5 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Мембрански филтери се могу користити у процесу:</a:t>
            </a:r>
          </a:p>
          <a:p>
            <a:pPr marL="514350" indent="-514350">
              <a:buClr>
                <a:srgbClr val="002060"/>
              </a:buClr>
              <a:buAutoNum type="arabicParenR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Реверсне осмозе (РО)</a:t>
            </a:r>
          </a:p>
          <a:p>
            <a:pPr marL="514350" indent="-514350">
              <a:buClr>
                <a:srgbClr val="002060"/>
              </a:buClr>
              <a:buAutoNum type="arabicParenR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Нанофилтрације (НФ)</a:t>
            </a:r>
          </a:p>
          <a:p>
            <a:pPr marL="514350" indent="-514350">
              <a:buClr>
                <a:srgbClr val="002060"/>
              </a:buClr>
              <a:buAutoNum type="arabicParenR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Ултрафилтрације (УФ)</a:t>
            </a:r>
          </a:p>
          <a:p>
            <a:pPr marL="514350" indent="-514350">
              <a:buClr>
                <a:srgbClr val="002060"/>
              </a:buClr>
              <a:buAutoNum type="arabicParenR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Микрофилтрације (МФ).</a:t>
            </a:r>
          </a:p>
          <a:p>
            <a:endParaRPr lang="en-US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568952" cy="61926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Циљеви филтрације: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Бистрење фармацеутских раствора (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кларификација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Одвајање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кристалног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аморфног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преципитата од раствора</a:t>
            </a:r>
          </a:p>
          <a:p>
            <a:pPr algn="just">
              <a:buClr>
                <a:srgbClr val="002060"/>
              </a:buClr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Уклањање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екстраховане дроге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течности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по завршеној екстракцији</a:t>
            </a:r>
          </a:p>
          <a:p>
            <a:pPr algn="just">
              <a:buClr>
                <a:srgbClr val="002060"/>
              </a:buClr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Уклањање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микроорганизама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из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течности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гасова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код процеса стерилизације филтрацијом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60648"/>
            <a:ext cx="8507288" cy="6126163"/>
          </a:xfrm>
        </p:spPr>
        <p:txBody>
          <a:bodyPr>
            <a:normAutofit/>
          </a:bodyPr>
          <a:lstStyle/>
          <a:p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Мембране за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се користе у процесу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пречишћавања воде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- уклањају јоне из 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раствора</a:t>
            </a:r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Имају екстремно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малу величину пора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и трпе јако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велике притиске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приликом 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рада</a:t>
            </a:r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УФ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филтри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се најчешће користе у системима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тангенцијалног протока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cross flow)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где се раствор за филтрацију креће дуж мембране, тј. преко ње да би се спречило 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запушавање</a:t>
            </a:r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Налазе примену у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концентровању раствора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и неким специфичним фармацеутским 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процесима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60648"/>
            <a:ext cx="673224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Реверсна осмоза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Ултрафилтрација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64776" cy="4285456"/>
          </a:xfrm>
        </p:spPr>
        <p:txBody>
          <a:bodyPr>
            <a:noAutofit/>
          </a:bodyPr>
          <a:lstStyle/>
          <a:p>
            <a:pPr marL="457200" indent="-457200" algn="just">
              <a:buClr>
                <a:srgbClr val="002060"/>
              </a:buClr>
            </a:pP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представља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кретање воде у </a:t>
            </a:r>
            <a:r>
              <a:rPr lang="sr-Cyrl-R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смеру супротном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ономе којим би се кретала при нормалној осмози.</a:t>
            </a:r>
          </a:p>
          <a:p>
            <a:pPr marL="457200" indent="-457200" algn="just">
              <a:buClr>
                <a:srgbClr val="002060"/>
              </a:buClr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ористе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се мембране са </a:t>
            </a:r>
            <a:r>
              <a:rPr lang="sr-Cyrl-R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мањим порама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него код </a:t>
            </a:r>
            <a:r>
              <a:rPr lang="sr-Cyrl-R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ултрафилтрације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, тако да не могу да прођу молекуле ниске молекулске масе.</a:t>
            </a:r>
          </a:p>
          <a:p>
            <a:pPr marL="457200" indent="-457200" algn="just">
              <a:buClr>
                <a:srgbClr val="002060"/>
              </a:buClr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ористи се </a:t>
            </a:r>
            <a:r>
              <a:rPr lang="sr-Cyrl-R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висок притисак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457200" indent="-457200" algn="just">
              <a:buClr>
                <a:srgbClr val="002060"/>
              </a:buClr>
            </a:pP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вода се одваја од свих растворених супстанци и циљ је да се добије </a:t>
            </a:r>
            <a:r>
              <a:rPr lang="sr-Cyrl-R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пречишћена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вода</a:t>
            </a:r>
          </a:p>
          <a:p>
            <a:pPr marL="457200" indent="-457200" algn="just">
              <a:buClr>
                <a:srgbClr val="002060"/>
              </a:buClr>
              <a:buNone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880271" cy="4429472"/>
          </a:xfrm>
        </p:spPr>
        <p:txBody>
          <a:bodyPr>
            <a:normAutofit/>
          </a:bodyPr>
          <a:lstStyle/>
          <a:p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је процес сепарације у коме се велике молекуле одвајају од раствора методом </a:t>
            </a:r>
            <a:r>
              <a:rPr lang="sr-Cyrl-R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филтрације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кроз мембрану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ористе се мембране се већим порама</a:t>
            </a:r>
          </a:p>
          <a:p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изводи на релативно </a:t>
            </a:r>
            <a:r>
              <a:rPr lang="sr-Cyrl-R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ниским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диференцијалним </a:t>
            </a:r>
            <a:r>
              <a:rPr lang="sr-Cyrl-R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притисцима</a:t>
            </a:r>
          </a:p>
          <a:p>
            <a:r>
              <a:rPr lang="sr-Cyrl-R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макромолекуле се одвајају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од воде и растворних соли и циљ је да се изврши концентрисање макромолекула, десалинација.</a:t>
            </a:r>
          </a:p>
          <a:p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6120680"/>
          </a:xfrm>
        </p:spPr>
        <p:txBody>
          <a:bodyPr>
            <a:normAutofit fontScale="25000" lnSpcReduction="20000"/>
          </a:bodyPr>
          <a:lstStyle/>
          <a:p>
            <a:pPr>
              <a:buClr>
                <a:srgbClr val="002060"/>
              </a:buClr>
            </a:pPr>
            <a:endParaRPr lang="sr-Cyrl-RS" sz="10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10400" dirty="0" smtClean="0">
                <a:latin typeface="Times New Roman" pitchFamily="18" charset="0"/>
                <a:cs typeface="Times New Roman" pitchFamily="18" charset="0"/>
              </a:rPr>
              <a:t>Микрофилтрациони </a:t>
            </a:r>
            <a:r>
              <a:rPr lang="sr-Cyrl-RS" sz="10400" dirty="0">
                <a:latin typeface="Times New Roman" pitchFamily="18" charset="0"/>
                <a:cs typeface="Times New Roman" pitchFamily="18" charset="0"/>
              </a:rPr>
              <a:t>мембрански филтри се производе за </a:t>
            </a:r>
            <a:r>
              <a:rPr lang="sr-Cyrl-RS" sz="10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пречишћавање гаса</a:t>
            </a:r>
            <a:r>
              <a:rPr lang="sr-Cyrl-RS" sz="10400" dirty="0">
                <a:latin typeface="Times New Roman" pitchFamily="18" charset="0"/>
                <a:cs typeface="Times New Roman" pitchFamily="18" charset="0"/>
              </a:rPr>
              <a:t>, за </a:t>
            </a:r>
            <a:r>
              <a:rPr lang="sr-Cyrl-RS" sz="10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бистрење и стерилизацију </a:t>
            </a:r>
            <a:r>
              <a:rPr lang="sr-Cyrl-RS" sz="10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течности</a:t>
            </a:r>
          </a:p>
          <a:p>
            <a:pPr algn="just">
              <a:buClr>
                <a:srgbClr val="002060"/>
              </a:buClr>
            </a:pPr>
            <a:endParaRPr lang="sr-Cyrl-RS" sz="10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10400" dirty="0">
                <a:latin typeface="Times New Roman" pitchFamily="18" charset="0"/>
                <a:cs typeface="Times New Roman" pitchFamily="18" charset="0"/>
              </a:rPr>
              <a:t>Дебљина мембранских филтера је 150 µ</a:t>
            </a:r>
            <a:r>
              <a:rPr lang="en-US" sz="10400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Cyrl-RS" sz="10400" dirty="0">
                <a:latin typeface="Times New Roman" pitchFamily="18" charset="0"/>
                <a:cs typeface="Times New Roman" pitchFamily="18" charset="0"/>
              </a:rPr>
              <a:t>,  а ако су ојачане потпорним мрежицама онда  су и дупло </a:t>
            </a:r>
            <a:r>
              <a:rPr lang="sr-Cyrl-RS" sz="10400" dirty="0" smtClean="0">
                <a:latin typeface="Times New Roman" pitchFamily="18" charset="0"/>
                <a:cs typeface="Times New Roman" pitchFamily="18" charset="0"/>
              </a:rPr>
              <a:t>дебље</a:t>
            </a:r>
          </a:p>
          <a:p>
            <a:pPr algn="just">
              <a:buClr>
                <a:srgbClr val="002060"/>
              </a:buClr>
              <a:buNone/>
            </a:pPr>
            <a:endParaRPr lang="sr-Cyrl-RS" sz="10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10400" dirty="0">
                <a:latin typeface="Times New Roman" pitchFamily="18" charset="0"/>
                <a:cs typeface="Times New Roman" pitchFamily="18" charset="0"/>
              </a:rPr>
              <a:t>Мембране филтера су </a:t>
            </a:r>
            <a:r>
              <a:rPr lang="sr-Cyrl-RS" sz="10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хидрофилне</a:t>
            </a:r>
            <a:r>
              <a:rPr lang="sr-Cyrl-RS" sz="10400" dirty="0">
                <a:latin typeface="Times New Roman" pitchFamily="18" charset="0"/>
                <a:cs typeface="Times New Roman" pitchFamily="18" charset="0"/>
              </a:rPr>
              <a:t> или  </a:t>
            </a:r>
            <a:r>
              <a:rPr lang="sr-Cyrl-RS" sz="10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липофилне</a:t>
            </a:r>
            <a:r>
              <a:rPr lang="sr-Cyrl-RS" sz="10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0400" dirty="0" smtClean="0">
                <a:latin typeface="Times New Roman" pitchFamily="18" charset="0"/>
                <a:cs typeface="Times New Roman" pitchFamily="18" charset="0"/>
              </a:rPr>
              <a:t>природе</a:t>
            </a:r>
          </a:p>
          <a:p>
            <a:pPr algn="just">
              <a:buClr>
                <a:srgbClr val="002060"/>
              </a:buClr>
              <a:buNone/>
            </a:pPr>
            <a:endParaRPr lang="sr-Cyrl-RS" sz="10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10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Хидрофилни</a:t>
            </a:r>
            <a:r>
              <a:rPr lang="sr-Cyrl-RS" sz="10400" dirty="0">
                <a:latin typeface="Times New Roman" pitchFamily="18" charset="0"/>
                <a:cs typeface="Times New Roman" pitchFamily="18" charset="0"/>
              </a:rPr>
              <a:t> се користе за филтрирање </a:t>
            </a:r>
            <a:r>
              <a:rPr lang="sr-Cyrl-RS" sz="10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водених раствора</a:t>
            </a:r>
            <a:r>
              <a:rPr lang="sr-Cyrl-RS" sz="104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sr-Cyrl-RS" sz="10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хидрофобни</a:t>
            </a:r>
            <a:r>
              <a:rPr lang="sr-Cyrl-RS" sz="10400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sr-Cyrl-RS" sz="10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стерилизацију раствора </a:t>
            </a:r>
            <a:r>
              <a:rPr lang="sr-Cyrl-RS" sz="10400" dirty="0">
                <a:latin typeface="Times New Roman" pitchFamily="18" charset="0"/>
                <a:cs typeface="Times New Roman" pitchFamily="18" charset="0"/>
              </a:rPr>
              <a:t>чији је растварач етанол или за </a:t>
            </a:r>
            <a:r>
              <a:rPr lang="sr-Cyrl-RS" sz="10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стерилизацију </a:t>
            </a:r>
            <a:r>
              <a:rPr lang="sr-Cyrl-RS" sz="10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ваздуха</a:t>
            </a:r>
            <a:endParaRPr lang="sr-Cyrl-RS" sz="10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endParaRPr lang="sr-Cyrl-RS" sz="10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9600" dirty="0">
                <a:latin typeface="Times New Roman" pitchFamily="18" charset="0"/>
                <a:cs typeface="Times New Roman" pitchFamily="18" charset="0"/>
              </a:rPr>
              <a:t>Важна карактеристика филтера је способност </a:t>
            </a:r>
            <a:r>
              <a:rPr lang="sr-Cyrl-RS" sz="9600" dirty="0" smtClean="0">
                <a:latin typeface="Times New Roman" pitchFamily="18" charset="0"/>
                <a:cs typeface="Times New Roman" pitchFamily="18" charset="0"/>
              </a:rPr>
              <a:t>квашења</a:t>
            </a:r>
            <a:endParaRPr lang="sr-Cyrl-RS" sz="9600" dirty="0">
              <a:latin typeface="Times New Roman" pitchFamily="18" charset="0"/>
              <a:cs typeface="Times New Roman" pitchFamily="18" charset="0"/>
            </a:endParaRPr>
          </a:p>
          <a:p>
            <a:endParaRPr lang="sr-Cyrl-RS" sz="10400" dirty="0">
              <a:latin typeface="Times New Roman" pitchFamily="18" charset="0"/>
              <a:cs typeface="Times New Roman" pitchFamily="18" charset="0"/>
            </a:endParaRPr>
          </a:p>
          <a:p>
            <a:endParaRPr lang="sr-Cyrl-RS" sz="2700" dirty="0">
              <a:latin typeface="Times New Roman" pitchFamily="18" charset="0"/>
              <a:cs typeface="Times New Roman" pitchFamily="18" charset="0"/>
            </a:endParaRPr>
          </a:p>
          <a:p>
            <a:endParaRPr lang="sr-Cyrl-RS" sz="27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7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976664"/>
          </a:xfrm>
        </p:spPr>
        <p:txBody>
          <a:bodyPr>
            <a:normAutofit/>
          </a:bodyPr>
          <a:lstStyle/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Филтри направљени од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целулозних естара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и неких врста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пластичних материјала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су у основи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хидрофобни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и зато се не могу директно 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поквасити</a:t>
            </a:r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Додатком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квасећих материја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при производњи ови филтри се могу учинити 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хидрофилним</a:t>
            </a:r>
          </a:p>
          <a:p>
            <a:pPr algn="just">
              <a:buClr>
                <a:srgbClr val="002060"/>
              </a:buClr>
            </a:pP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Други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начин је да се при филтрацији користи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висок </a:t>
            </a:r>
            <a:r>
              <a:rPr lang="sr-Cyrl-RS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притисак</a:t>
            </a:r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Водени раствор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може да се профилтрира и кроз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хидрофобну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мембрану под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високим притиском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, али је потребан јако висок притисак уколико су поре филтра мање од 1 µ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Структура филтра треба да буде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изотропна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, односно да су филтри релативно униформни од врха до 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дна</a:t>
            </a:r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36712"/>
          </a:xfrm>
        </p:spPr>
        <p:txBody>
          <a:bodyPr>
            <a:normAutofit/>
          </a:bodyPr>
          <a:lstStyle/>
          <a:p>
            <a:pPr algn="ctr"/>
            <a:r>
              <a:rPr lang="sr-Cyrl-RS" sz="3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Механизам задржавања честица</a:t>
            </a:r>
            <a:endParaRPr lang="en-US" sz="30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764704"/>
            <a:ext cx="6120680" cy="5688632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Мембрански филтри функционишу углавном на </a:t>
            </a:r>
            <a:r>
              <a:rPr lang="sr-Cyrl-RS" sz="2300" dirty="0" smtClean="0">
                <a:latin typeface="Times New Roman" pitchFamily="18" charset="0"/>
                <a:cs typeface="Times New Roman" pitchFamily="18" charset="0"/>
              </a:rPr>
              <a:t>принципу:</a:t>
            </a:r>
            <a:endParaRPr lang="sr-Cyrl-RS" sz="23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сејања</a:t>
            </a:r>
            <a:r>
              <a:rPr lang="sr-Cyrl-RS" sz="2300" b="1" dirty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 ако је величина честица већа од пора филтра, оне се задржавају на </a:t>
            </a:r>
            <a:r>
              <a:rPr lang="sr-Cyrl-RS" sz="2300" dirty="0" smtClean="0">
                <a:latin typeface="Times New Roman" pitchFamily="18" charset="0"/>
                <a:cs typeface="Times New Roman" pitchFamily="18" charset="0"/>
              </a:rPr>
              <a:t>површини</a:t>
            </a:r>
            <a:endParaRPr lang="sr-Cyrl-RS" sz="23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en-US" sz="2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RS" sz="2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дсорпције </a:t>
            </a:r>
            <a:r>
              <a:rPr lang="sr-Cyrl-RS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 честице могу да се задржавају на унутрашњој површини филтра </a:t>
            </a:r>
            <a:r>
              <a:rPr lang="sr-Cyrl-RS" sz="2300" dirty="0" smtClean="0">
                <a:latin typeface="Times New Roman" pitchFamily="18" charset="0"/>
                <a:cs typeface="Times New Roman" pitchFamily="18" charset="0"/>
              </a:rPr>
              <a:t>адсорпцијом</a:t>
            </a:r>
            <a:endParaRPr lang="sr-Cyrl-RS" sz="23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Честице које су много мање од промера пора могу да се отклоне једино ако буду привучене на површину филтера </a:t>
            </a:r>
            <a:r>
              <a:rPr lang="sr-Cyrl-RS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електростатичким </a:t>
            </a:r>
            <a:r>
              <a:rPr lang="sr-Cyrl-RS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силама</a:t>
            </a:r>
            <a:endParaRPr lang="sr-Cyrl-RS" sz="23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Наелектрисање на филтру може да буде </a:t>
            </a:r>
            <a:r>
              <a:rPr lang="sr-Cyrl-RS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природног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sr-Cyrl-RS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индукованог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 порекла. Јони или супротно наелектрисане честице </a:t>
            </a:r>
            <a:r>
              <a:rPr lang="sr-Cyrl-RS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привлачи површина филтра 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и тако се одстрањују из раствора.</a:t>
            </a:r>
          </a:p>
          <a:p>
            <a:endParaRPr lang="sr-Cyrl-RS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504272" y="1928776"/>
            <a:ext cx="2507656" cy="27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6120680"/>
          </a:xfrm>
        </p:spPr>
        <p:txBody>
          <a:bodyPr>
            <a:normAutofit fontScale="92500"/>
          </a:bodyPr>
          <a:lstStyle/>
          <a:p>
            <a:pPr algn="just">
              <a:buClr>
                <a:srgbClr val="002060"/>
              </a:buClr>
            </a:pPr>
            <a:r>
              <a:rPr lang="sr-Cyrl-R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Електростатичко привлачење </a:t>
            </a:r>
            <a:r>
              <a:rPr lang="sr-Cyrl-RS" sz="2700" dirty="0">
                <a:latin typeface="Times New Roman" pitchFamily="18" charset="0"/>
                <a:cs typeface="Times New Roman" pitchFamily="18" charset="0"/>
              </a:rPr>
              <a:t>је од малог значаја за филтрацију већине фармацеутских раствора, осим </a:t>
            </a:r>
            <a:r>
              <a:rPr lang="sr-Cyrl-RS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полипептида</a:t>
            </a:r>
            <a:endParaRPr lang="sr-Cyrl-RS" sz="27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700" dirty="0">
                <a:latin typeface="Times New Roman" pitchFamily="18" charset="0"/>
                <a:cs typeface="Times New Roman" pitchFamily="18" charset="0"/>
              </a:rPr>
              <a:t>Највећа величина пора при филтрацији </a:t>
            </a:r>
            <a:r>
              <a:rPr lang="sr-Cyrl-R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стерилизацијом</a:t>
            </a:r>
            <a:r>
              <a:rPr lang="sr-Cyrl-RS" sz="2700" dirty="0">
                <a:latin typeface="Times New Roman" pitchFamily="18" charset="0"/>
                <a:cs typeface="Times New Roman" pitchFamily="18" charset="0"/>
              </a:rPr>
              <a:t> која ће дати стерилан филтрат са великом вероватноћом је </a:t>
            </a:r>
            <a:r>
              <a:rPr lang="sr-Cyrl-R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0,22 µ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Cyrl-RS" sz="2700" dirty="0">
                <a:latin typeface="Times New Roman" pitchFamily="18" charset="0"/>
                <a:cs typeface="Times New Roman" pitchFamily="18" charset="0"/>
              </a:rPr>
              <a:t>, иако су многе бактеријске споре величине 0,5 </a:t>
            </a:r>
            <a:r>
              <a:rPr lang="sr-Cyrl-RS" sz="2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µ</a:t>
            </a:r>
            <a:r>
              <a:rPr lang="en-US" sz="2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Cyrl-RS" sz="2700" dirty="0">
                <a:latin typeface="Times New Roman" pitchFamily="18" charset="0"/>
                <a:cs typeface="Times New Roman" pitchFamily="18" charset="0"/>
              </a:rPr>
              <a:t>, а неке бактерије величине 0,3 </a:t>
            </a:r>
            <a:r>
              <a:rPr lang="sr-Cyrl-RS" sz="2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µ</a:t>
            </a:r>
            <a:r>
              <a:rPr lang="en-US" sz="2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sr-Cyrl-RS" sz="2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 процесу задржавања честица значајну улогу имају </a:t>
            </a:r>
            <a:r>
              <a:rPr lang="sr-Cyrl-R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електростатичке</a:t>
            </a:r>
            <a:r>
              <a:rPr lang="sr-Cyrl-RS" sz="2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Ван дер Валсове силе</a:t>
            </a:r>
            <a:r>
              <a:rPr lang="sr-Cyrl-RS" sz="2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Clr>
                <a:srgbClr val="002060"/>
              </a:buClr>
            </a:pPr>
            <a:r>
              <a:rPr lang="sr-Cyrl-RS" sz="2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Већина филтера је </a:t>
            </a:r>
            <a:r>
              <a:rPr lang="sr-Cyrl-R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негативно</a:t>
            </a:r>
            <a:r>
              <a:rPr lang="sr-Cyrl-RS" sz="2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наелектрисана када је </a:t>
            </a:r>
            <a:r>
              <a:rPr lang="sr-Cyrl-R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поквашена</a:t>
            </a:r>
            <a:r>
              <a:rPr lang="sr-Cyrl-RS" sz="2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ако је </a:t>
            </a:r>
            <a:r>
              <a:rPr lang="en-US" sz="2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sr-Cyrl-RS" sz="2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вредност раствора већа од 2 или 3. Како ћелије, вируси и већина макромолекула које треба одстранити из раствора такође имају негативно налекетрисање, могу се у процесу филтрације јавити </a:t>
            </a:r>
            <a:r>
              <a:rPr lang="sr-Cyrl-R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одбојне електростатичке силе</a:t>
            </a:r>
            <a:r>
              <a:rPr lang="sr-Cyrl-RS" sz="2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3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Проток флуида кроз мембрански филтер</a:t>
            </a:r>
            <a:endParaRPr lang="en-US" sz="30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40768"/>
            <a:ext cx="8568952" cy="5517232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sr-Cyrl-R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проток флуида утичу: </a:t>
            </a:r>
          </a:p>
          <a:p>
            <a:pPr algn="just">
              <a:buClr>
                <a:srgbClr val="002060"/>
              </a:buClr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отпор филтра - </a:t>
            </a:r>
            <a:r>
              <a:rPr lang="sr-Cyrl-R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зависи од материјала од ког је направљен и величине пора. Отпор је већи уколико је величина пора </a:t>
            </a:r>
            <a:r>
              <a:rPr lang="sr-Cyrl-R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мања</a:t>
            </a:r>
            <a:endParaRPr lang="sr-Cyrl-R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вискозитет раствора - </a:t>
            </a:r>
            <a:r>
              <a:rPr lang="sr-Cyrl-R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што је већи вискозитет брзина протока је мања. Овај проблем узрокован повећаним вискозитетом раствора се превазилази употребом филтера са већом укупном површином, </a:t>
            </a:r>
            <a:r>
              <a:rPr lang="sr-Cyrl-RS" altLang="en-US" dirty="0">
                <a:latin typeface="Times New Roman" pitchFamily="18" charset="0"/>
                <a:cs typeface="Times New Roman" pitchFamily="18" charset="0"/>
              </a:rPr>
              <a:t>намотавањем</a:t>
            </a:r>
            <a:r>
              <a:rPr lang="sr-Latn-CS" alt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altLang="en-US" dirty="0">
                <a:latin typeface="Times New Roman" pitchFamily="18" charset="0"/>
                <a:cs typeface="Times New Roman" pitchFamily="18" charset="0"/>
              </a:rPr>
              <a:t>филтрационог медијума док се не формирају цилиндри (капсуле, картриџи, свеће</a:t>
            </a:r>
            <a:r>
              <a:rPr lang="sr-Cyrl-RS" alt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sr-Cyrl-R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укупна површина филтра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Clr>
                <a:srgbClr val="002060"/>
              </a:buClr>
            </a:pPr>
            <a:r>
              <a:rPr lang="sr-Cyrl-R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притисак </a:t>
            </a:r>
            <a:r>
              <a:rPr lang="sr-Cyrl-R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брзина протока се повећава и повећањем разлике притисака дуж филтра и то применом повишеног притиска или </a:t>
            </a:r>
            <a:r>
              <a:rPr lang="sr-Cyrl-R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вакуумом</a:t>
            </a:r>
            <a:endParaRPr lang="sr-Cyrl-R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rmAutofit/>
          </a:bodyPr>
          <a:lstStyle/>
          <a:p>
            <a:pPr algn="ctr"/>
            <a:r>
              <a:rPr lang="sr-Cyrl-RS" sz="3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Материјали за израду мембранских филтера </a:t>
            </a:r>
            <a:endParaRPr lang="en-US" sz="30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904656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</a:pPr>
            <a:r>
              <a:rPr lang="sr-Cyrl-RS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Целулозни естри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(нитрат и ацетат) - </a:t>
            </a:r>
            <a:r>
              <a:rPr lang="sr-Cyrl-R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инертни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 су, користе се за </a:t>
            </a:r>
            <a:r>
              <a:rPr lang="sr-Cyrl-R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водене системе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уз додатак квасећих материјала, али не сме да се филтрира бензилалкохол, етанол, пропиленгликол, јаке киселине или базе, протеини јер их филтер везује.</a:t>
            </a:r>
          </a:p>
          <a:p>
            <a:pPr algn="just">
              <a:buClr>
                <a:srgbClr val="002060"/>
              </a:buClr>
            </a:pPr>
            <a:r>
              <a:rPr lang="sr-Cyrl-RS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Полисулфони </a:t>
            </a:r>
            <a:r>
              <a:rPr lang="sr-Cyrl-R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инертни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, филтрирају се </a:t>
            </a:r>
            <a:r>
              <a:rPr lang="sr-Cyrl-R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водени раствори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и раствори </a:t>
            </a:r>
            <a:r>
              <a:rPr lang="sr-Cyrl-R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протеина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, не сме бензилалкохол.</a:t>
            </a:r>
          </a:p>
          <a:p>
            <a:pPr algn="just">
              <a:buClr>
                <a:srgbClr val="002060"/>
              </a:buClr>
            </a:pPr>
            <a:r>
              <a:rPr lang="sr-Cyrl-RS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Полиамид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 (најлон)</a:t>
            </a:r>
          </a:p>
          <a:p>
            <a:pPr algn="just">
              <a:buClr>
                <a:srgbClr val="002060"/>
              </a:buClr>
            </a:pPr>
            <a:r>
              <a:rPr lang="sr-Cyrl-RS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Поливинил-хлорид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- отпоран према органским растварачима и јаким базама.</a:t>
            </a:r>
          </a:p>
          <a:p>
            <a:pPr algn="just">
              <a:buClr>
                <a:srgbClr val="002060"/>
              </a:buClr>
            </a:pPr>
            <a:r>
              <a:rPr lang="sr-Cyrl-RS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Тефлон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 (поли-тетра-флуоро-етилен) - отпоран на све агенсе, хидрофобан, служи за филтрацију </a:t>
            </a:r>
            <a:r>
              <a:rPr lang="sr-Cyrl-R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гаса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неводених растварача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Clr>
                <a:srgbClr val="002060"/>
              </a:buClr>
            </a:pPr>
            <a:r>
              <a:rPr lang="sr-Cyrl-RS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Поливинилдиен-дифлуорид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- компатибилан са већином раствора, погодан за </a:t>
            </a:r>
            <a:r>
              <a:rPr lang="sr-Cyrl-R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водене растворе и растворе протеина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, не сме да филтрира ацетон, јаке базе и киселине, диметилформамид.</a:t>
            </a:r>
          </a:p>
          <a:p>
            <a:pPr algn="just">
              <a:buClr>
                <a:srgbClr val="002060"/>
              </a:buClr>
            </a:pPr>
            <a:r>
              <a:rPr lang="sr-Cyrl-RS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Поликарбонати</a:t>
            </a:r>
            <a:r>
              <a:rPr lang="sr-Cyrl-R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 инертни, погодан за водене растворе</a:t>
            </a:r>
          </a:p>
          <a:p>
            <a:pPr algn="just"/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548680"/>
            <a:ext cx="8568952" cy="55774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Уређаји који се у индустрији користе за</a:t>
            </a:r>
          </a:p>
          <a:p>
            <a:pPr algn="just">
              <a:buNone/>
            </a:pP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мембранску филтрацију могу бити типа: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v"/>
            </a:pPr>
            <a:r>
              <a:rPr lang="sr-Cyrl-R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картриџа</a:t>
            </a:r>
            <a:endParaRPr lang="sr-Cyrl-R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  <a:buFont typeface="Wingdings" pitchFamily="2" charset="2"/>
              <a:buChar char="v"/>
            </a:pPr>
            <a:r>
              <a:rPr lang="sr-Cyrl-R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диска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20888"/>
            <a:ext cx="4536504" cy="44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676253" y="2028603"/>
            <a:ext cx="4723534" cy="421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496944" cy="5976664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Разликује се више начина извођења филтрације:</a:t>
            </a:r>
          </a:p>
          <a:p>
            <a:pPr algn="just">
              <a:buNone/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Филтрација кроз филтрациону погачу (колач)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- када у суспензији постоји више од 1% чврсте фазе</a:t>
            </a:r>
          </a:p>
          <a:p>
            <a:pPr algn="just">
              <a:buClr>
                <a:srgbClr val="002060"/>
              </a:buClr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Филтрација кроз филтрациони медијум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када у суспензији постоји мала количина чврсте фазе, мање од 0,1 %</a:t>
            </a:r>
          </a:p>
          <a:p>
            <a:pPr algn="just">
              <a:buClr>
                <a:srgbClr val="002060"/>
              </a:buClr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Филтрација центрифугирањем</a:t>
            </a:r>
          </a:p>
          <a:p>
            <a:pPr algn="just">
              <a:buClr>
                <a:srgbClr val="002060"/>
              </a:buClr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Стерилизација филтрацијом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користи се за</a:t>
            </a:r>
          </a:p>
          <a:p>
            <a:pPr algn="just">
              <a:buNone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     отклањање микроорганизама</a:t>
            </a:r>
          </a:p>
          <a:p>
            <a:pPr algn="just">
              <a:buClr>
                <a:srgbClr val="002060"/>
              </a:buClr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Седиментација са декантацијом или цеђењем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одвајање чврстих нерастворних талога од течности без филтрације</a:t>
            </a:r>
          </a:p>
          <a:p>
            <a:pPr algn="just">
              <a:buClr>
                <a:srgbClr val="002060"/>
              </a:buClr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Одвајање чврстих честица од гаса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 циљем добијања стерилног ваздуха</a:t>
            </a:r>
          </a:p>
          <a:p>
            <a:pPr algn="just">
              <a:buFont typeface="Wingdings" pitchFamily="2" charset="2"/>
              <a:buChar char="ü"/>
            </a:pPr>
            <a:endParaRPr lang="sr-Cyrl-RS" dirty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Уређаји типа картриџа (патрона)</a:t>
            </a:r>
            <a:endParaRPr lang="en-US" sz="32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511256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sr-Cyrl-RS" dirty="0"/>
              <a:t>	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Филтерска јединица коју чини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картриџ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је сложена и састоји се од унутрашњег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шупљег и перфорираног цилиндра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око кога је више пута намотан (плисиран) наборан мембрански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филтер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Увијањем и плисирањем се вишеструко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повећава површина расположива за </a:t>
            </a:r>
            <a:r>
              <a:rPr lang="sr-Cyrl-R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филтрацију</a:t>
            </a:r>
            <a:endParaRPr lang="sr-Cyrl-R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На исти начин је изувијан и исплисиран и </a:t>
            </a:r>
            <a:r>
              <a:rPr lang="sr-Cyrl-RS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предфилтер</a:t>
            </a:r>
            <a:r>
              <a:rPr lang="sr-Cyrl-RS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у многим филтерским јединицама типа картриџа, а нарочито када се ради о стерилизацији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филтрацијом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Ови уређаји су погодни за велике количине због:</a:t>
            </a:r>
          </a:p>
          <a:p>
            <a:pPr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 велике површине за филтрацију и </a:t>
            </a:r>
          </a:p>
          <a:p>
            <a:pPr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високог притиска који се на њих може применити.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Уређаји типа диска</a:t>
            </a:r>
            <a:endParaRPr lang="en-US" sz="32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20688"/>
            <a:ext cx="8568952" cy="2808312"/>
          </a:xfrm>
        </p:spPr>
        <p:txBody>
          <a:bodyPr>
            <a:normAutofit fontScale="92500" lnSpcReduction="20000"/>
          </a:bodyPr>
          <a:lstStyle/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Уређаји који користе мембрански филтер у облику диска на држачу.</a:t>
            </a:r>
          </a:p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Површина за филтрацију је ограничена величином диска у коме се налази филтер.</a:t>
            </a:r>
          </a:p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Погодни за рад са мањим количинама раствора.</a:t>
            </a:r>
          </a:p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Површина диска ограничава брзину и капацитет филтрације.</a:t>
            </a:r>
          </a:p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Она се може увећати применом новијих вишеслојних дискова са мембранским филтрима, који више личе на цилиндре. 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5" name="Picture 4" descr="WP_20181022_12_29_52_Pr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3212976"/>
            <a:ext cx="7812360" cy="3364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Филтерска јединица типа капсула</a:t>
            </a:r>
            <a:endParaRPr lang="en-US" sz="32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52736"/>
            <a:ext cx="8568952" cy="3240360"/>
          </a:xfrm>
        </p:spPr>
        <p:txBody>
          <a:bodyPr>
            <a:normAutofit fontScale="92500" lnSpcReduction="10000"/>
          </a:bodyPr>
          <a:lstStyle/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Тип филтерских јединица за које није потребно да се инсталирају на кућиште јер су одмах расположиви за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филтрирање</a:t>
            </a: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Слична унутрашња конфигурација као код типа картриџа, али се стерилна филтрациона јединица налази у оклопу (капсули) од пластичне материје, најчешће </a:t>
            </a:r>
            <a:r>
              <a:rPr lang="sr-Cyrl-RS" sz="2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полипропилена</a:t>
            </a: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Има могућност директног повезивања са доводом раствора за филтрирање захваљујући уграђеним цевастим отворима за довод и одвод течности, а после употребе се баца.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5" name="Picture 4" descr="WP_20181022_13_20_44_Pr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4149080"/>
            <a:ext cx="7056784" cy="2500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404664"/>
            <a:ext cx="8568952" cy="5400600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Уређаји који се користе за мембранску филтрацију раде под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повишеним притиском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или под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вакуумом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Позитивни (повишени) притисак има доста предности: 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Производи се већа брзина протока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Тестови испитивања интегритета филтра се лакше изводе.</a:t>
            </a:r>
          </a:p>
          <a:p>
            <a:pPr algn="just">
              <a:buFont typeface="Wingdings" pitchFamily="2" charset="2"/>
              <a:buChar char="ü"/>
            </a:pP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Мембрански филтри се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стерилишу аутоклавирањем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етилен оксидом или излагањем воденој пари </a:t>
            </a:r>
            <a:r>
              <a:rPr lang="en-US" sz="2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 situ</a:t>
            </a:r>
            <a:r>
              <a:rPr lang="sr-Cyrl-RS" sz="2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5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Већина филтерских јединица је претходно стерилисана и као такве се могу набавити.</a:t>
            </a:r>
          </a:p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Мембрански филтри се највише користе у фармацеутској индустрији за стерилизацију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термолабилних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раствора, али налазе примену и у болничкој фармацији и у апотекама за рад на мало.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8640"/>
            <a:ext cx="8568952" cy="3528392"/>
          </a:xfrm>
        </p:spPr>
        <p:txBody>
          <a:bodyPr>
            <a:normAutofit lnSpcReduction="10000"/>
          </a:bodyPr>
          <a:lstStyle/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То су мали уређаји типа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шприца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у које се умеће филтерска јединица са стерилним мебранским филтром и притиском клипа на шприц под асептичним условима се истискује стерилни раствор у одговарајућу посуду.</a:t>
            </a:r>
          </a:p>
          <a:p>
            <a:pPr algn="just">
              <a:buClr>
                <a:srgbClr val="002060"/>
              </a:buClr>
            </a:pP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Најчешће се тако стерилишу мале количине магистрално израђених капи за очи или других стерилних препарата или се уз помоћ шприца додају инфузионим растворима парентерални раствори лекова.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5" name="Picture 4" descr="WP_20181022_13_38_24_Pr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259632" y="3421068"/>
            <a:ext cx="7452320" cy="3436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Примена мембранских филтера</a:t>
            </a:r>
            <a:endParaRPr lang="en-US" sz="32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76672"/>
            <a:ext cx="8892480" cy="6381328"/>
          </a:xfrm>
        </p:spPr>
        <p:txBody>
          <a:bodyPr>
            <a:noAutofit/>
          </a:bodyPr>
          <a:lstStyle/>
          <a:p>
            <a:pPr marL="457200" indent="-457200" algn="just">
              <a:buClr>
                <a:srgbClr val="002060"/>
              </a:buClr>
              <a:buFont typeface="+mj-lt"/>
              <a:buAutoNum type="alphaLcParenR"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процесу стерилизације раствора инјекција или капи за очи мембранском филтрацијом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Користи се величина пора филтра око 0,22 µ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Обухвата две фазе: филтрација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дубинским предфилтром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и стерилна филтрација кроз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мембрански филтер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Код картриџ филтера ове две фазе су спојене у кућишту.</a:t>
            </a:r>
          </a:p>
          <a:p>
            <a:pPr marL="457200" indent="-457200" algn="just">
              <a:buNone/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кларификацију (бистрење) раствора мембранском филтрацијом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- користи се величина пора филтра од 5 µ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buNone/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в) За стерилизацију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ваздуха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мембранском филтрацијом</a:t>
            </a:r>
          </a:p>
          <a:p>
            <a:pPr marL="457200" indent="-457200" algn="just">
              <a:buNone/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г) За извођење теста на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стерилност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за неке фармацеутске препарате</a:t>
            </a:r>
          </a:p>
          <a:p>
            <a:pPr marL="457200" indent="-457200" algn="just">
              <a:buNone/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д) За пречишћавање воде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реверсном осмозом</a:t>
            </a:r>
          </a:p>
          <a:p>
            <a:pPr marL="457200" indent="-457200" algn="just">
              <a:buNone/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ђ) За формулацију терапијских система као што су мини осмотске пумпе итд.</a:t>
            </a:r>
          </a:p>
          <a:p>
            <a:pPr marL="457200" indent="-457200" algn="just">
              <a:buNone/>
            </a:pPr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None/>
            </a:pP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Избор мембранских филтера</a:t>
            </a:r>
            <a:endParaRPr lang="en-US" sz="32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52736"/>
            <a:ext cx="8568952" cy="5400600"/>
          </a:xfrm>
        </p:spPr>
        <p:txBody>
          <a:bodyPr>
            <a:normAutofit/>
          </a:bodyPr>
          <a:lstStyle/>
          <a:p>
            <a:pPr marL="457200" indent="-457200" algn="just">
              <a:buClr>
                <a:srgbClr val="002060"/>
              </a:buClr>
            </a:pPr>
            <a:endParaRPr lang="sr-Cyrl-RS" sz="25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Clr>
                <a:srgbClr val="002060"/>
              </a:buClr>
            </a:pP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Ако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је запремина раствора мала користи се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шприц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са филтрационим медијумом или уређаји за филтрацију типа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диска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buClr>
                <a:srgbClr val="002060"/>
              </a:buClr>
            </a:pP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За велике запремине користе се уређаји типа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картриџа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buClr>
                <a:srgbClr val="002060"/>
              </a:buClr>
            </a:pP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Ако је циљ стерилизација раствора неопходна је најчешће поред филтера и употреба предфилтера. </a:t>
            </a:r>
          </a:p>
          <a:p>
            <a:pPr marL="457200" indent="-457200" algn="just">
              <a:buNone/>
            </a:pP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None/>
            </a:pP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620688"/>
            <a:ext cx="8496944" cy="5832648"/>
          </a:xfrm>
        </p:spPr>
        <p:txBody>
          <a:bodyPr>
            <a:normAutofit/>
          </a:bodyPr>
          <a:lstStyle/>
          <a:p>
            <a:pPr marL="457200" indent="-457200" algn="just">
              <a:buNone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Cyrl-RS" sz="2700" dirty="0">
                <a:latin typeface="Times New Roman" pitchFamily="18" charset="0"/>
                <a:cs typeface="Times New Roman" pitchFamily="18" charset="0"/>
              </a:rPr>
              <a:t>Да би се избегли губици растворене супстанце путем </a:t>
            </a:r>
            <a:r>
              <a:rPr lang="sr-Cyrl-R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адсорпције</a:t>
            </a:r>
            <a:r>
              <a:rPr lang="sr-Cyrl-RS" sz="2700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sr-Cyrl-R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контаминација</a:t>
            </a:r>
            <a:r>
              <a:rPr lang="sr-Cyrl-RS" sz="2700" dirty="0">
                <a:latin typeface="Times New Roman" pitchFamily="18" charset="0"/>
                <a:cs typeface="Times New Roman" pitchFamily="18" charset="0"/>
              </a:rPr>
              <a:t> раствора од стране филтера предузимају се одговарајуће мере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 algn="just">
              <a:buNone/>
            </a:pP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Пре филтрације треба обратити пажњу на биолошко оптерећење филтра, капацитет филтра, величину производне серије и трајање филтрације.</a:t>
            </a:r>
          </a:p>
          <a:p>
            <a:pPr marL="457200" indent="-457200"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Филтер се не користи у дужем временском периоду од оног који је одобрен на основу валидације комбинације филтера и препарата који је у питању.</a:t>
            </a:r>
          </a:p>
          <a:p>
            <a:pPr marL="457200" indent="-457200"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Интегритет филтра пре и после употребе проверава се одговарајућим тестовима.</a:t>
            </a:r>
          </a:p>
          <a:p>
            <a:pPr marL="457200" indent="-457200"/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Валидација стерилне филтрације</a:t>
            </a:r>
            <a:endParaRPr lang="en-US" sz="32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52736"/>
            <a:ext cx="8568952" cy="5400600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Неопходна је из следећих разлога:</a:t>
            </a:r>
          </a:p>
          <a:p>
            <a:pPr marL="457200" indent="-457200"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Постоји могућност неуниформности произведених филтера,</a:t>
            </a:r>
          </a:p>
          <a:p>
            <a:pPr marL="457200" indent="-457200"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Могући механички дефекти у структури филтера,</a:t>
            </a:r>
          </a:p>
          <a:p>
            <a:pPr marL="457200" indent="-457200"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Могуће хемијске интеракције између филтер медијума и производа који се филтрира,</a:t>
            </a:r>
          </a:p>
          <a:p>
            <a:pPr marL="457200" indent="-457200"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Могући дефекти услед утицаја температуре и притиска стерилизације самих филтера или високог притиска при филтрацији,</a:t>
            </a:r>
          </a:p>
          <a:p>
            <a:pPr marL="457200" indent="-457200"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Отпуштање честица филтера у раствор који се филтрира.</a:t>
            </a:r>
          </a:p>
          <a:p>
            <a:pPr marL="457200" indent="-457200">
              <a:buNone/>
            </a:pP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8640"/>
            <a:ext cx="8568952" cy="6264696"/>
          </a:xfrm>
        </p:spPr>
        <p:txBody>
          <a:bodyPr>
            <a:normAutofit/>
          </a:bodyPr>
          <a:lstStyle/>
          <a:p>
            <a:pPr marL="457200" indent="-457200" algn="just">
              <a:buNone/>
            </a:pP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Први корак је провера компатибилности, односно провера да филтер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реагује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са раствором.</a:t>
            </a:r>
          </a:p>
          <a:p>
            <a:pPr marL="457200" indent="-457200"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Затим се испитује интегритет филтра </a:t>
            </a:r>
            <a:r>
              <a:rPr lang="sr-Cyrl-RS" sz="2500" dirty="0" smtClean="0">
                <a:latin typeface="Times New Roman" pitchFamily="18" charset="0"/>
                <a:cs typeface="Times New Roman" pitchFamily="18" charset="0"/>
              </a:rPr>
              <a:t>како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би се установило да ли су присутни било какви </a:t>
            </a:r>
            <a:r>
              <a:rPr lang="sr-Cyrl-R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дефекти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у самом филтру или негде друго у филтерској конфигурацији који би умањили његову способност задржавања микроорганизама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5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Clr>
                <a:srgbClr val="002060"/>
              </a:buClr>
            </a:pP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Ph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Yug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IV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 прописује методе за испитивање, најчешће се користи тест на </a:t>
            </a:r>
            <a:r>
              <a:rPr lang="en-US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bubble point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buClr>
                <a:srgbClr val="002060"/>
              </a:buClr>
            </a:pP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Испитивање интегритета филтра се врши након његове стерилизације у аутоклаву (пре филтрације раствора)  и опет након филтрације у процесној контроли.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904656"/>
          </a:xfrm>
        </p:spPr>
        <p:txBody>
          <a:bodyPr>
            <a:normAutofit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За процес филтрације користи се порозни медијум -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филтрациони медијум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у одговарајућем држачу или кућишту и зове се </a:t>
            </a:r>
            <a:r>
              <a:rPr lang="sr-Cyrl-R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филтер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Влажна чврста материја која заостаје на медијуму је </a:t>
            </a: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филтер колач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 бистра течност која пролази је </a:t>
            </a:r>
            <a:r>
              <a:rPr lang="sr-Cyrl-R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филтрат</a:t>
            </a:r>
            <a:endParaRPr lang="sr-Cyrl-RS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Када се екстрахује биљна дрога растварачем после одвајања дроге остаје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мутна течност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(у којој се налазе суспендоване колоидне честице) која се додатно бистри уз помоћ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филтерских </a:t>
            </a:r>
            <a:r>
              <a:rPr lang="sr-Cyrl-R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додатака</a:t>
            </a:r>
            <a:endParaRPr lang="sr-Cyrl-R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856" y="0"/>
            <a:ext cx="8697144" cy="836712"/>
          </a:xfrm>
        </p:spPr>
        <p:txBody>
          <a:bodyPr>
            <a:normAutofit/>
          </a:bodyPr>
          <a:lstStyle/>
          <a:p>
            <a:pPr algn="ctr"/>
            <a:r>
              <a:rPr lang="sr-Cyrl-RS" sz="3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ФИЛТРАЦИЈА ВАЗДУХА</a:t>
            </a:r>
            <a:endParaRPr lang="en-US" sz="30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472608"/>
          </a:xfrm>
        </p:spPr>
        <p:txBody>
          <a:bodyPr>
            <a:noAutofit/>
          </a:bodyPr>
          <a:lstStyle/>
          <a:p>
            <a:pPr marL="457200" indent="-457200" algn="just">
              <a:buClr>
                <a:srgbClr val="002060"/>
              </a:buClr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При изради стерилних фармацеутских препарата неопходно је да се обезбеди одговарајућа чистоћа ваздуха у производном простору. </a:t>
            </a:r>
          </a:p>
          <a:p>
            <a:pPr marL="457200" indent="-457200" algn="just">
              <a:buClr>
                <a:srgbClr val="002060"/>
              </a:buClr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При асептичној изради препарата просторије испуњавају следеће услове:</a:t>
            </a:r>
          </a:p>
          <a:p>
            <a:pPr marL="457200" indent="-457200" algn="just">
              <a:buClr>
                <a:srgbClr val="002060"/>
              </a:buClr>
              <a:buFont typeface="+mj-lt"/>
              <a:buAutoNum type="arabicPeriod"/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Снабдевене </a:t>
            </a:r>
            <a:r>
              <a:rPr lang="sr-Cyrl-RS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стерилним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филтрираним ваздухом ламинарног струјања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 под притиском вишим од притиска који влада у суседним </a:t>
            </a:r>
            <a:r>
              <a:rPr lang="sr-Cyrl-RS" sz="2300" dirty="0" smtClean="0">
                <a:latin typeface="Times New Roman" pitchFamily="18" charset="0"/>
                <a:cs typeface="Times New Roman" pitchFamily="18" charset="0"/>
              </a:rPr>
              <a:t>просторијама</a:t>
            </a:r>
          </a:p>
          <a:p>
            <a:pPr marL="457200" indent="-457200" algn="just">
              <a:buClr>
                <a:srgbClr val="002060"/>
              </a:buClr>
              <a:buFont typeface="+mj-lt"/>
              <a:buAutoNum type="arabicPeriod"/>
            </a:pPr>
            <a:r>
              <a:rPr lang="sr-Cyrl-RS" sz="2300" dirty="0" smtClean="0">
                <a:latin typeface="Times New Roman" pitchFamily="18" charset="0"/>
                <a:cs typeface="Times New Roman" pitchFamily="18" charset="0"/>
              </a:rPr>
              <a:t>Обезбеђен 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посебан степен заптивености прозора, врата и других </a:t>
            </a:r>
            <a:r>
              <a:rPr lang="sr-Cyrl-RS" sz="2300" dirty="0" smtClean="0">
                <a:latin typeface="Times New Roman" pitchFamily="18" charset="0"/>
                <a:cs typeface="Times New Roman" pitchFamily="18" charset="0"/>
              </a:rPr>
              <a:t>отвора</a:t>
            </a:r>
          </a:p>
          <a:p>
            <a:pPr marL="457200" indent="-457200" algn="just">
              <a:buClr>
                <a:srgbClr val="002060"/>
              </a:buClr>
              <a:buFont typeface="+mj-lt"/>
              <a:buAutoNum type="arabicPeriod"/>
            </a:pPr>
            <a:r>
              <a:rPr lang="sr-Cyrl-RS" sz="2300" dirty="0" smtClean="0">
                <a:latin typeface="Times New Roman" pitchFamily="18" charset="0"/>
                <a:cs typeface="Times New Roman" pitchFamily="18" charset="0"/>
              </a:rPr>
              <a:t>Приступ 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sr-Cyrl-RS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асептичну просторију 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је могућ само </a:t>
            </a:r>
            <a:r>
              <a:rPr lang="sr-Cyrl-RS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једносмерно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 кроз просторију за свлачење и одлагање нестерилне одеће и обуће, а после кроз просторију за облачење стериног радног одела, маски, рукавица, навлака за обућу.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0"/>
            <a:ext cx="8712968" cy="6021288"/>
          </a:xfrm>
        </p:spPr>
        <p:txBody>
          <a:bodyPr>
            <a:noAutofit/>
          </a:bodyPr>
          <a:lstStyle/>
          <a:p>
            <a:pPr marL="457200" indent="-457200">
              <a:buClr>
                <a:srgbClr val="002060"/>
              </a:buClr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Филтрација ваздуха се врши помоћу дубинских (влакнастих) филтера и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HEPA (High Efficiency Particulate Air)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 филтера. </a:t>
            </a:r>
          </a:p>
          <a:p>
            <a:pPr marL="457200" indent="-457200">
              <a:buClr>
                <a:srgbClr val="002060"/>
              </a:buClr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Влакнасти филтри компримовани у виду равних плоча могу да задрже 99,9% честица испод 5 µ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 при брзини протока од 0,12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m/s.</a:t>
            </a:r>
            <a:endParaRPr lang="sr-Cyrl-RS" sz="23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Clr>
                <a:srgbClr val="002060"/>
              </a:buClr>
            </a:pP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HEPA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 филтри се састоје од различитих влакана слепљених смолама или акрилним везивима.</a:t>
            </a:r>
          </a:p>
          <a:p>
            <a:pPr marL="457200" indent="-457200">
              <a:buClr>
                <a:srgbClr val="002060"/>
              </a:buClr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Из ваздуха отклањају 99,99% честица мањих од 1 µ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 при брзини протока ваздуха од 0,54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m/s.</a:t>
            </a:r>
            <a:endParaRPr lang="sr-Cyrl-RS" sz="23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Clr>
                <a:srgbClr val="002060"/>
              </a:buClr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За обезбеђење мањег стерилног простора може се користити комора са ламинарним струјањем стерилног ваздуха која се састоји из </a:t>
            </a:r>
            <a:r>
              <a:rPr lang="sr-Cyrl-RS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рама, </a:t>
            </a:r>
            <a:r>
              <a:rPr lang="en-US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HEPA</a:t>
            </a:r>
            <a:r>
              <a:rPr lang="sr-Cyrl-RS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филтра и компресора 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који одржава сталну брзину струјања ваздуха по слојевима и без турбуленције.</a:t>
            </a:r>
          </a:p>
          <a:p>
            <a:pPr marL="457200" indent="-457200">
              <a:buClr>
                <a:srgbClr val="002060"/>
              </a:buClr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У савременим болничким лабораторијама се све више користе специјалне ламинарне коморе типа изолатора које обезбеђују асептичан простор за израду малих количина стерилних препарата.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856" y="0"/>
            <a:ext cx="8697144" cy="1143000"/>
          </a:xfrm>
        </p:spPr>
        <p:txBody>
          <a:bodyPr>
            <a:normAutofit/>
          </a:bodyPr>
          <a:lstStyle/>
          <a:p>
            <a:pPr algn="ctr"/>
            <a:r>
              <a:rPr lang="sr-Cyrl-RS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ЧИСТЕ СОБЕ ЗА ФАРМАЦЕУТСКУ ПРОИЗВОДЊУ</a:t>
            </a:r>
            <a:endParaRPr lang="en-US" sz="28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024" y="1196752"/>
            <a:ext cx="8784976" cy="5472608"/>
          </a:xfrm>
        </p:spPr>
        <p:txBody>
          <a:bodyPr>
            <a:noAutofit/>
          </a:bodyPr>
          <a:lstStyle/>
          <a:p>
            <a:pPr marL="457200" indent="-457200">
              <a:buClr>
                <a:srgbClr val="002060"/>
              </a:buClr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За индустријску производњу неопходне су веће радне просторије са стерилним ваздухом за асептичан рад - чисте собе.</a:t>
            </a:r>
          </a:p>
          <a:p>
            <a:pPr marL="457200" indent="-457200">
              <a:buClr>
                <a:srgbClr val="002060"/>
              </a:buClr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Ваздух се стерилише помоћу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HEPA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 филтера а тип убацивања ваздуха у простор и вентилације може да буде ламинарни као код ламинарне коморе.</a:t>
            </a:r>
          </a:p>
          <a:p>
            <a:pPr marL="457200" indent="-457200">
              <a:buClr>
                <a:srgbClr val="002060"/>
              </a:buClr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На основу методе вентилације постоје два типа чисте собе:</a:t>
            </a:r>
          </a:p>
          <a:p>
            <a:pPr marL="457200" indent="-457200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Чисте собе са  </a:t>
            </a:r>
            <a:r>
              <a:rPr lang="sr-Cyrl-RS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турбулентним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  и </a:t>
            </a:r>
          </a:p>
          <a:p>
            <a:pPr marL="457200" indent="-457200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ламинарним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 протоком ваздуха – ефикаснији је и може се поделити на собе са </a:t>
            </a:r>
            <a:r>
              <a:rPr lang="sr-Cyrl-RS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хоризонталним и вертикалним 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протоком ваздуха.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Филтрациони медијум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4684856" cy="4789512"/>
          </a:xfrm>
        </p:spPr>
        <p:txBody>
          <a:bodyPr>
            <a:normAutofit fontScale="85000" lnSpcReduction="20000"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 зависности од намене користе се различити филтрациони медијуми:</a:t>
            </a:r>
          </a:p>
          <a:p>
            <a:pPr algn="just">
              <a:buNone/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Дубински филтри 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од папира или стаклених влакана постављених у облику правоугаоника, кружне плоче или цилиндра. Честице се одвајају из раствора тако што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адсорбују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,,заглаве" унутар испреплетаних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влакана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Ови филтри се користе као предфилтри да би се отклониле крупније честице и спречило запушавање мембранских филтера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 дубинске филтере спадају помоћни филтри –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дијатомејска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земља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перлит-силицијумово вулканско стакло </a:t>
            </a:r>
          </a:p>
          <a:p>
            <a:pPr algn="just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026" name="Picture 2" descr="D:\Users\Anica Petković\Desktop\kozmetologija\filter depth.jpg"/>
          <p:cNvPicPr>
            <a:picLocks noChangeAspect="1" noChangeArrowheads="1"/>
          </p:cNvPicPr>
          <p:nvPr/>
        </p:nvPicPr>
        <p:blipFill>
          <a:blip r:embed="rId2" cstate="print"/>
          <a:srcRect l="55537" b="782"/>
          <a:stretch>
            <a:fillRect/>
          </a:stretch>
        </p:blipFill>
        <p:spPr bwMode="auto">
          <a:xfrm>
            <a:off x="5364088" y="1340768"/>
            <a:ext cx="3469392" cy="435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Дубинска филтрација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10" name="Picture 3" descr="D:\Users\Anica Petković\Desktop\kozmetologija\dubinska fil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84784"/>
            <a:ext cx="7056784" cy="3586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6264696"/>
          </a:xfrm>
        </p:spPr>
        <p:txBody>
          <a:bodyPr/>
          <a:lstStyle/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Ултрафилтри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израђени од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полимерних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филмова, густе структуре,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са порама величине молекула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endParaRPr lang="sr-Cyrl-R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Мембрански филтри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- микропорозна структура, задржавање чврстих честица се постиже сејањем (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целулозни ацетат и нитрат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endParaRPr lang="sr-Cyrl-R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Филтри од синтерованог стакла и порцелана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- раније су се више користили, данас су замењени мембранским филтерима у процесу стерилизације раствора филтрацијом. Синтеровано стакло има предности над мембранским филтрима једино у случају филтације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јако врућих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корозивних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раствора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408712"/>
          </a:xfrm>
        </p:spPr>
        <p:txBody>
          <a:bodyPr>
            <a:normAutofit lnSpcReduction="10000"/>
          </a:bodyPr>
          <a:lstStyle/>
          <a:p>
            <a:pPr algn="just">
              <a:buClr>
                <a:srgbClr val="002060"/>
              </a:buClr>
              <a:buNone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Механизми којима се врши одвајање честица од раствора у процесу филтрације су: 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Clr>
                <a:srgbClr val="002060"/>
              </a:buClr>
              <a:buFont typeface="+mj-lt"/>
              <a:buAutoNum type="arabicPeriod"/>
            </a:pPr>
            <a:r>
              <a:rPr lang="sr-Cyrl-R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површинска адсорпција</a:t>
            </a:r>
          </a:p>
          <a:p>
            <a:pPr marL="514350" indent="-514350" algn="just">
              <a:buClr>
                <a:srgbClr val="002060"/>
              </a:buClr>
              <a:buFont typeface="+mj-lt"/>
              <a:buAutoNum type="arabicPeriod"/>
            </a:pPr>
            <a:r>
              <a:rPr lang="sr-Cyrl-R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сејање </a:t>
            </a:r>
          </a:p>
          <a:p>
            <a:pPr marL="514350" indent="-514350" algn="just">
              <a:buClr>
                <a:srgbClr val="002060"/>
              </a:buClr>
              <a:buFont typeface="+mj-lt"/>
              <a:buAutoNum type="arabicPeriod"/>
            </a:pPr>
            <a:r>
              <a:rPr lang="sr-Cyrl-R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адсорпција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услед наелектрисања</a:t>
            </a:r>
          </a:p>
          <a:p>
            <a:pPr algn="just">
              <a:buClr>
                <a:srgbClr val="002060"/>
              </a:buClr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Код различитих типова филтрационих медијума обично један механизам преовлађује</a:t>
            </a:r>
          </a:p>
          <a:p>
            <a:pPr algn="just">
              <a:buClr>
                <a:srgbClr val="002060"/>
              </a:buClr>
            </a:pPr>
            <a:endParaRPr lang="sr-Cyrl-R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Мембрански филтри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– глани механизам задржавања чврстих честица 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сејање</a:t>
            </a:r>
          </a:p>
          <a:p>
            <a:pPr algn="just">
              <a:buClr>
                <a:srgbClr val="002060"/>
              </a:buClr>
            </a:pPr>
            <a:endParaRPr lang="sr-Cyrl-R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Дубински филтри –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механизам задржавања је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површинска </a:t>
            </a:r>
            <a:r>
              <a:rPr lang="sr-Cyrl-R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адсорпција</a:t>
            </a:r>
            <a:endParaRPr lang="sr-Cyrl-R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endParaRPr lang="sr-Cyrl-R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5BD7-81ED-4096-BB24-7FE10E8A71D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5826</TotalTime>
  <Words>2995</Words>
  <Application>Microsoft Office PowerPoint</Application>
  <PresentationFormat>On-screen Show (4:3)</PresentationFormat>
  <Paragraphs>361</Paragraphs>
  <Slides>52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Aspect</vt:lpstr>
      <vt:lpstr>Индустријска фармација са козметологијом  Фармацеутско технолошке операције у фармацеутској индустрији (филтрација)  ФИЛТРАЦИЈА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Механизам задржавања честица</vt:lpstr>
      <vt:lpstr>Slide 36</vt:lpstr>
      <vt:lpstr>Проток флуида кроз мембрански филтер</vt:lpstr>
      <vt:lpstr>Материјали за израду мембранских филтера </vt:lpstr>
      <vt:lpstr>Slide 39</vt:lpstr>
      <vt:lpstr>Уређаји типа картриџа (патрона)</vt:lpstr>
      <vt:lpstr>Уређаји типа диска</vt:lpstr>
      <vt:lpstr>Филтерска јединица типа капсула</vt:lpstr>
      <vt:lpstr>Slide 43</vt:lpstr>
      <vt:lpstr>Slide 44</vt:lpstr>
      <vt:lpstr>Примена мембранских филтера</vt:lpstr>
      <vt:lpstr>Избор мембранских филтера</vt:lpstr>
      <vt:lpstr>Slide 47</vt:lpstr>
      <vt:lpstr>Валидација стерилне филтрације</vt:lpstr>
      <vt:lpstr>Slide 49</vt:lpstr>
      <vt:lpstr>ФИЛТРАЦИЈА ВАЗДУХА</vt:lpstr>
      <vt:lpstr>Slide 51</vt:lpstr>
      <vt:lpstr>ЧИСТЕ СОБЕ ЗА ФАРМАЦЕУТСКУ ПРОИЗВОДЊУ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ФИЛТРАЦИЈА</dc:title>
  <dc:creator>Jovana Bradic</dc:creator>
  <cp:lastModifiedBy>Anica Petković</cp:lastModifiedBy>
  <cp:revision>153</cp:revision>
  <dcterms:created xsi:type="dcterms:W3CDTF">2018-08-27T10:44:48Z</dcterms:created>
  <dcterms:modified xsi:type="dcterms:W3CDTF">2023-09-03T17:20:02Z</dcterms:modified>
</cp:coreProperties>
</file>